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4"/>
    <p:sldId id="294" r:id="rId15"/>
    <p:sldId id="268" r:id="rId16"/>
    <p:sldId id="295" r:id="rId17"/>
    <p:sldId id="264" r:id="rId18"/>
    <p:sldId id="269" r:id="rId19"/>
    <p:sldId id="281" r:id="rId20"/>
    <p:sldId id="270" r:id="rId22"/>
    <p:sldId id="271" r:id="rId23"/>
    <p:sldId id="296" r:id="rId24"/>
    <p:sldId id="283" r:id="rId25"/>
    <p:sldId id="284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10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447800"/>
            <a:ext cx="4874260" cy="419608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Direction: Celiac ~ Exposure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x-none" altLang="en-US" b="1" dirty="0">
                <a:latin typeface="Arial" panose="02080604020202020204" charset="0"/>
                <a:sym typeface="+mn-ea"/>
              </a:rPr>
              <a:t>Considerd FDR &lt; .05 for MR-egger | IVW</a:t>
            </a:r>
            <a:r>
              <a:rPr lang="x-none" altLang="en-US" b="1" dirty="0">
                <a:latin typeface="Arial" panose="02080604020202020204" charset="0"/>
              </a:rPr>
              <a:t> </a:t>
            </a:r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11</a:t>
            </a:r>
            <a:endParaRPr lang="x-none" b="1">
              <a:latin typeface="Arial" panose="0208060402020202020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5596890" y="1536700"/>
            <a:ext cx="5160010" cy="419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sz="2000" b="1" dirty="0">
                <a:latin typeface="Arial" panose="02080604020202020204" charset="0"/>
                <a:sym typeface="+mn-ea"/>
              </a:rPr>
              <a:t>Direction: Exposure ~ Celiac</a:t>
            </a:r>
            <a:endParaRPr lang="x-none" altLang="en-US" sz="2000" b="1" dirty="0">
              <a:latin typeface="Arial" panose="02080604020202020204" charset="0"/>
              <a:sym typeface="+mn-ea"/>
            </a:endParaRPr>
          </a:p>
          <a:p>
            <a:r>
              <a:rPr lang="x-none" altLang="en-US" sz="2000" b="1" dirty="0">
                <a:latin typeface="Arial" panose="02080604020202020204" charset="0"/>
                <a:sym typeface="+mn-ea"/>
              </a:rPr>
              <a:t>Considerd FDR &lt; .05 for MR-egger | IVW </a:t>
            </a:r>
            <a:endParaRPr lang="x-none" altLang="en-US" sz="2000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989445" y="31216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145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8656320" y="34899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114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 rot="5400000">
            <a:off x="2475230" y="60242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833495" y="457962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19</a:t>
            </a:r>
            <a:endParaRPr lang="x-none" altLang="en-US" sz="1600" b="1">
              <a:latin typeface="Arial" panose="02080604020202020204" charset="0"/>
            </a:endParaRPr>
          </a:p>
        </p:txBody>
      </p:sp>
      <p:pic>
        <p:nvPicPr>
          <p:cNvPr id="49" name="Picture 48" descr="celiac-expos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95" y="2459990"/>
            <a:ext cx="2721610" cy="2918460"/>
          </a:xfrm>
          <a:prstGeom prst="rect">
            <a:avLst/>
          </a:prstGeom>
        </p:spPr>
      </p:pic>
      <p:sp>
        <p:nvSpPr>
          <p:cNvPr id="50" name="Text Box 49"/>
          <p:cNvSpPr txBox="1"/>
          <p:nvPr/>
        </p:nvSpPr>
        <p:spPr>
          <a:xfrm rot="5400000">
            <a:off x="3262630" y="60369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Overlap</a:t>
            </a:r>
            <a:endParaRPr lang="x-none" altLang="en-US" sz="1600" b="1">
              <a:latin typeface="Arial" panose="02080604020202020204" charset="0"/>
            </a:endParaRPr>
          </a:p>
        </p:txBody>
      </p:sp>
      <p:pic>
        <p:nvPicPr>
          <p:cNvPr id="51" name="Picture 50" descr="exposure~celia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895" y="2487295"/>
            <a:ext cx="2721610" cy="293052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7887970" y="2756535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209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 rot="5400000">
            <a:off x="7326630" y="60242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3" name="Text Box 52"/>
          <p:cNvSpPr txBox="1"/>
          <p:nvPr/>
        </p:nvSpPr>
        <p:spPr>
          <a:xfrm rot="5460000">
            <a:off x="6461760" y="600519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4" name="Text Box 53"/>
          <p:cNvSpPr txBox="1"/>
          <p:nvPr/>
        </p:nvSpPr>
        <p:spPr>
          <a:xfrm rot="5400000">
            <a:off x="8114030" y="60369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Overlap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5" name="Text Box 54"/>
          <p:cNvSpPr txBox="1"/>
          <p:nvPr/>
        </p:nvSpPr>
        <p:spPr>
          <a:xfrm rot="5460000">
            <a:off x="1610360" y="601789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2961005" y="2880995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185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7" name="Text Box 56"/>
          <p:cNvSpPr txBox="1"/>
          <p:nvPr/>
        </p:nvSpPr>
        <p:spPr>
          <a:xfrm>
            <a:off x="2180590" y="4490720"/>
            <a:ext cx="51117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32</a:t>
            </a:r>
            <a:endParaRPr lang="x-none" altLang="en-US" sz="16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698881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altLang="en-US" b="1" dirty="0">
                <a:latin typeface="Arial" panose="02080604020202020204" charset="0"/>
              </a:rPr>
              <a:t>185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12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1.455825e-24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6.978655e-01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2.467783e-20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6.982018e-01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1.698417e-11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6.096369e-01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2.142757e-10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5.890897e-02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3.229960e-10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7.074762e-01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5.768434e-10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4.884381e-08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9.457623e-10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9.280580e-01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1.914990e-09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6.584747e-01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4.433270e-09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4.835657e-06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7.589489e-09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3.143014e-01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72269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209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13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3.575738e-66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9.174225e-01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8.414018e-60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3.193874e-01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2.033008e-51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4.996859e-01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7.136551e-50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6.925841e-01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2.826052e-45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8.576514e-01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5.173730e-38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9.888424e-01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Ease of skin tanning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4.506061e-36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6.760805e-15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8.730661e-36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2.770322e-01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3.094949e-34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5.491841e-01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1.727432e-33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5.923195e-01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6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83318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</a:t>
            </a:r>
            <a:r>
              <a:rPr lang="x-none" altLang="en-US" b="1" dirty="0">
                <a:latin typeface="Arial" panose="02080604020202020204" charset="0"/>
              </a:rPr>
              <a:t>2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14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8.154147e-21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6.682035e-01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7.131549e-19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5.441627e-01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7.092205e-05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9.985827e-01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42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5.904139e-04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7.836626e-01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6.324192e-04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9.985827e-01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Coronary artery disease mi additive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2.032062e-03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9.869497e-01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2.816389e-03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9.985827e-01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eosinophils+basophils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9.680962e-03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  <a:p>
                      <a:pPr lvl="0" algn="l">
                        <a:buNone/>
                      </a:pP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6.728569e-01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1.797706e-02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7.925704e-01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166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1.558333e-01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2.015023e-03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198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804545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145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5.812490e-63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0.3689493413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4.181290e-51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2.466238e-42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0.0976389945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9.184329e-40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1.092300e-26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0.0004678592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2.466970e-23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2.754765e-20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1.102760e-17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0.0011727342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2.370714e-17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0.9673294238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3.222523e-16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0.6983328248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15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16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256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17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256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18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6" name="Picture 5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19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b="1">
                <a:latin typeface="Arial" panose="02080604020202020204" charset="0"/>
              </a:rPr>
              <a:t>2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20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21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22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Inflammatory Bowel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plateletcrit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IL18RAP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level of platelet count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lever of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23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Inflammatory Bowel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Coronary artery disease mi additive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eosinophils+basophils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Seemingly a 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eosinophils+basophils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 but this is driven by outliers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Seemingly a 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 but this is driven by outliers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Seemingly a 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 but this is driven by outliers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identified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24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94413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</a:t>
            </a:r>
            <a:r>
              <a:rPr lang="x-none" altLang="en-US" sz="2400" b="1">
                <a:latin typeface="Arial" panose="02080604020202020204" charset="0"/>
              </a:rPr>
              <a:t>8</a:t>
            </a:r>
            <a:r>
              <a:rPr lang="en-US" sz="2400" b="1">
                <a:latin typeface="Arial" panose="02080604020202020204" charset="0"/>
              </a:rPr>
              <a:t>0.000 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3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4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407" y="-1409700"/>
            <a:ext cx="14403360" cy="81384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Mendelian</a:t>
            </a:r>
            <a:r>
              <a:rPr lang="en-US" b="1">
                <a:solidFill>
                  <a:srgbClr val="EBEBEB"/>
                </a:solidFill>
                <a:latin typeface="Arial" panose="02080604020202020204" charset="0"/>
              </a:rPr>
              <a:t> Randomization setup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9700" y="296354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764020" y="267843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49070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725795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489585" y="2659380"/>
            <a:ext cx="105952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7460" y="265938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pic>
        <p:nvPicPr>
          <p:cNvPr id="40" name="Picture 9" descr="dna_vector_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769944" y="2194991"/>
            <a:ext cx="644243" cy="644243"/>
          </a:xfrm>
          <a:prstGeom prst="rect">
            <a:avLst/>
          </a:prstGeom>
        </p:spPr>
      </p:pic>
      <p:pic>
        <p:nvPicPr>
          <p:cNvPr id="42" name="Picture 5" descr="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660" y="1992630"/>
            <a:ext cx="693773" cy="694164"/>
          </a:xfrm>
          <a:prstGeom prst="rect">
            <a:avLst/>
          </a:prstGeom>
        </p:spPr>
      </p:pic>
      <p:pic>
        <p:nvPicPr>
          <p:cNvPr id="43" name="Picture 5" descr="he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375" y="2358174"/>
            <a:ext cx="372424" cy="378694"/>
          </a:xfrm>
          <a:prstGeom prst="rect">
            <a:avLst/>
          </a:prstGeom>
        </p:spPr>
      </p:pic>
      <p:pic>
        <p:nvPicPr>
          <p:cNvPr id="31" name="Picture 5" descr="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75" y="1988317"/>
            <a:ext cx="693773" cy="694164"/>
          </a:xfrm>
          <a:prstGeom prst="rect">
            <a:avLst/>
          </a:prstGeom>
        </p:spPr>
      </p:pic>
      <p:pic>
        <p:nvPicPr>
          <p:cNvPr id="32" name="Picture 9" descr="toas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40" y="2342491"/>
            <a:ext cx="356559" cy="356559"/>
          </a:xfrm>
          <a:prstGeom prst="rect">
            <a:avLst/>
          </a:prstGeom>
        </p:spPr>
      </p:pic>
      <p:pic>
        <p:nvPicPr>
          <p:cNvPr id="41" name="Picture 11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375" y="2333014"/>
            <a:ext cx="412750" cy="43506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604645" cy="1176020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5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6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77240" y="112204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73985"/>
                <a:gridCol w="4077335"/>
                <a:gridCol w="2522855"/>
                <a:gridCol w="1406525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Type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Amount of Phenotypes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Direction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400" b="1">
                          <a:latin typeface="Arial" panose="02080604020202020204" charset="0"/>
                        </a:rPr>
                        <a:t> 2011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Outcome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Dubois 2010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dirty="0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Outcome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2893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Metabolite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121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Proteins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47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4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32432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Methylation levels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33256 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1308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UK.BIOBANK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778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9744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pQTL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198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3430" y="6176645"/>
          <a:ext cx="10677525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766560"/>
                <a:gridCol w="3910965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en-US" sz="1600" b="1">
                          <a:latin typeface="Arial" panose="02080604020202020204" charset="0"/>
                        </a:rPr>
                        <a:t>80779</a:t>
                      </a:r>
                      <a:endParaRPr lang="x-none" alt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7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59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8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Outcome </a:t>
            </a:r>
            <a:r>
              <a:rPr lang="x-none" altLang="en-US" sz="1200" b="1">
                <a:latin typeface="Arial" panose="02080604020202020204" charset="0"/>
              </a:rPr>
              <a:t>on </a:t>
            </a:r>
            <a:r>
              <a:rPr lang="en-US" sz="1200" b="1">
                <a:latin typeface="Arial" panose="02080604020202020204" charset="0"/>
                <a:sym typeface="+mn-ea"/>
              </a:rPr>
              <a:t>Exposure </a:t>
            </a:r>
            <a:endParaRPr lang="x-none" alt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0487025" y="51625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9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9175</Words>
  <Application>Kingsoft Office WPP</Application>
  <PresentationFormat>Widescreen</PresentationFormat>
  <Paragraphs>961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Ion</vt:lpstr>
      <vt:lpstr>Celiac Disease Triggers</vt:lpstr>
      <vt:lpstr>Overview</vt:lpstr>
      <vt:lpstr>Project Goal</vt:lpstr>
      <vt:lpstr>Mendelian Randomization (MR)</vt:lpstr>
      <vt:lpstr>Mendelian Randomization setup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 Bidirectional MR</vt:lpstr>
      <vt:lpstr>Preliminary results</vt:lpstr>
      <vt:lpstr>Preliminary results</vt:lpstr>
      <vt:lpstr>Preliminary results Bidirectional MR</vt:lpstr>
      <vt:lpstr>Conclusions </vt:lpstr>
      <vt:lpstr>Conclusions </vt:lpstr>
      <vt:lpstr>Future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22</cp:revision>
  <dcterms:created xsi:type="dcterms:W3CDTF">2017-11-24T09:58:35Z</dcterms:created>
  <dcterms:modified xsi:type="dcterms:W3CDTF">2017-11-24T09:58:35Z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